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sldIdLst>
    <p:sldId id="435"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24" autoAdjust="0"/>
  </p:normalViewPr>
  <p:slideViewPr>
    <p:cSldViewPr>
      <p:cViewPr>
        <p:scale>
          <a:sx n="80" d="100"/>
          <a:sy n="80" d="100"/>
        </p:scale>
        <p:origin x="-108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9413" cy="493713"/>
          </a:xfrm>
          <a:prstGeom prst="rect">
            <a:avLst/>
          </a:prstGeom>
        </p:spPr>
        <p:txBody>
          <a:bodyPr vert="horz" lIns="91397" tIns="45699" rIns="91397" bIns="4569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2"/>
            <a:ext cx="2919412" cy="493713"/>
          </a:xfrm>
          <a:prstGeom prst="rect">
            <a:avLst/>
          </a:prstGeom>
        </p:spPr>
        <p:txBody>
          <a:bodyPr vert="horz" lIns="91397" tIns="45699" rIns="91397" bIns="45699"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2017/10/11</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7" tIns="45699" rIns="91397" bIns="45699" rtlCol="0" anchor="ctr"/>
          <a:lstStyle/>
          <a:p>
            <a:pPr lvl="0"/>
            <a:endParaRPr lang="ja-JP" altLang="en-US" noProof="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397" tIns="45699" rIns="91397" bIns="4569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371013"/>
            <a:ext cx="2919413" cy="493712"/>
          </a:xfrm>
          <a:prstGeom prst="rect">
            <a:avLst/>
          </a:prstGeom>
        </p:spPr>
        <p:txBody>
          <a:bodyPr vert="horz" lIns="91397" tIns="45699" rIns="91397" bIns="4569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97" tIns="45699" rIns="91397" bIns="45699"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a:t>
            </a:fld>
            <a:endParaRPr lang="ja-JP" altLang="en-US"/>
          </a:p>
        </p:txBody>
      </p:sp>
    </p:spTree>
    <p:extLst>
      <p:ext uri="{BB962C8B-B14F-4D97-AF65-F5344CB8AC3E}">
        <p14:creationId xmlns:p14="http://schemas.microsoft.com/office/powerpoint/2010/main"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51"/>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6" name="Picture 11"/>
          <p:cNvPicPr>
            <a:picLocks noChangeAspect="1" noChangeArrowheads="1"/>
          </p:cNvPicPr>
          <p:nvPr userDrawn="1"/>
        </p:nvPicPr>
        <p:blipFill>
          <a:blip r:embed="rId3" cstate="print"/>
          <a:srcRect/>
          <a:stretch>
            <a:fillRect/>
          </a:stretch>
        </p:blipFill>
        <p:spPr bwMode="auto">
          <a:xfrm>
            <a:off x="10" y="6051576"/>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3074"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a:t>
            </a:fld>
            <a:endParaRPr lang="en-US" altLang="ja-JP"/>
          </a:p>
        </p:txBody>
      </p:sp>
      <p:grpSp>
        <p:nvGrpSpPr>
          <p:cNvPr id="2054" name="Group 18"/>
          <p:cNvGrpSpPr>
            <a:grpSpLocks/>
          </p:cNvGrpSpPr>
          <p:nvPr userDrawn="1"/>
        </p:nvGrpSpPr>
        <p:grpSpPr bwMode="auto">
          <a:xfrm>
            <a:off x="0" y="0"/>
            <a:ext cx="9144000" cy="546100"/>
            <a:chOff x="0" y="0"/>
            <a:chExt cx="5760" cy="344"/>
          </a:xfrm>
        </p:grpSpPr>
        <p:pic>
          <p:nvPicPr>
            <p:cNvPr id="2057" name="Picture 9" descr="mlit_top"/>
            <p:cNvPicPr>
              <a:picLocks noChangeAspect="1" noChangeArrowheads="1"/>
            </p:cNvPicPr>
            <p:nvPr userDrawn="1"/>
          </p:nvPicPr>
          <p:blipFill>
            <a:blip r:embed="rId16" cstate="print"/>
            <a:srcRect t="26801" b="65286"/>
            <a:stretch>
              <a:fillRect/>
            </a:stretch>
          </p:blipFill>
          <p:spPr bwMode="auto">
            <a:xfrm>
              <a:off x="0" y="300"/>
              <a:ext cx="5760" cy="44"/>
            </a:xfrm>
            <a:prstGeom prst="rect">
              <a:avLst/>
            </a:prstGeom>
            <a:noFill/>
            <a:ln w="9525">
              <a:noFill/>
              <a:miter lim="800000"/>
              <a:headEnd/>
              <a:tailEnd/>
            </a:ln>
          </p:spPr>
        </p:pic>
        <p:grpSp>
          <p:nvGrpSpPr>
            <p:cNvPr id="2058" name="Group 17"/>
            <p:cNvGrpSpPr>
              <a:grpSpLocks/>
            </p:cNvGrpSpPr>
            <p:nvPr userDrawn="1"/>
          </p:nvGrpSpPr>
          <p:grpSpPr bwMode="auto">
            <a:xfrm>
              <a:off x="0" y="0"/>
              <a:ext cx="5760" cy="318"/>
              <a:chOff x="0" y="0"/>
              <a:chExt cx="5760" cy="318"/>
            </a:xfrm>
          </p:grpSpPr>
          <p:pic>
            <p:nvPicPr>
              <p:cNvPr id="2059" name="Picture 11" descr="mlit_top"/>
              <p:cNvPicPr>
                <a:picLocks noChangeAspect="1" noChangeArrowheads="1"/>
              </p:cNvPicPr>
              <p:nvPr userDrawn="1"/>
            </p:nvPicPr>
            <p:blipFill>
              <a:blip r:embed="rId17" cstate="print"/>
              <a:srcRect r="66945" b="42805"/>
              <a:stretch>
                <a:fillRect/>
              </a:stretch>
            </p:blipFill>
            <p:spPr bwMode="auto">
              <a:xfrm>
                <a:off x="3856" y="0"/>
                <a:ext cx="1904" cy="318"/>
              </a:xfrm>
              <a:prstGeom prst="rect">
                <a:avLst/>
              </a:prstGeom>
              <a:noFill/>
              <a:ln w="9525">
                <a:noFill/>
                <a:miter lim="800000"/>
                <a:headEnd/>
                <a:tailEnd/>
              </a:ln>
            </p:spPr>
          </p:pic>
          <p:pic>
            <p:nvPicPr>
              <p:cNvPr id="2060" name="Picture 16" descr="mlit_top"/>
              <p:cNvPicPr>
                <a:picLocks noChangeAspect="1" noChangeArrowheads="1"/>
              </p:cNvPicPr>
              <p:nvPr userDrawn="1"/>
            </p:nvPicPr>
            <p:blipFill>
              <a:blip r:embed="rId18" cstate="print"/>
              <a:srcRect l="50000" b="42805"/>
              <a:stretch>
                <a:fillRect/>
              </a:stretch>
            </p:blipFill>
            <p:spPr bwMode="auto">
              <a:xfrm>
                <a:off x="1043" y="0"/>
                <a:ext cx="2880" cy="318"/>
              </a:xfrm>
              <a:prstGeom prst="rect">
                <a:avLst/>
              </a:prstGeom>
              <a:noFill/>
              <a:ln w="9525">
                <a:noFill/>
                <a:miter lim="800000"/>
                <a:headEnd/>
                <a:tailEnd/>
              </a:ln>
            </p:spPr>
          </p:pic>
          <p:pic>
            <p:nvPicPr>
              <p:cNvPr id="2061" name="Picture 10" descr="mlit_top"/>
              <p:cNvPicPr>
                <a:picLocks noChangeAspect="1" noChangeArrowheads="1"/>
              </p:cNvPicPr>
              <p:nvPr userDrawn="1"/>
            </p:nvPicPr>
            <p:blipFill>
              <a:blip r:embed="rId18"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2056" name="Picture 14"/>
          <p:cNvPicPr>
            <a:picLocks noChangeAspect="1" noChangeArrowheads="1"/>
          </p:cNvPicPr>
          <p:nvPr userDrawn="1"/>
        </p:nvPicPr>
        <p:blipFill>
          <a:blip r:embed="rId19" cstate="print"/>
          <a:srcRect t="3670"/>
          <a:stretch>
            <a:fillRect/>
          </a:stretch>
        </p:blipFill>
        <p:spPr bwMode="auto">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2"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3"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5"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7"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2"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4"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0"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9" name="テキスト ボックス 8"/>
          <p:cNvSpPr txBox="1"/>
          <p:nvPr/>
        </p:nvSpPr>
        <p:spPr>
          <a:xfrm>
            <a:off x="-10013" y="5949280"/>
            <a:ext cx="4817207" cy="907941"/>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の項目を追加（手引き　</a:t>
            </a:r>
            <a:r>
              <a:rPr lang="en-US" altLang="ja-JP" sz="1400" b="1" dirty="0" smtClean="0">
                <a:latin typeface="ＭＳ Ｐゴシック" charset="-128"/>
              </a:rPr>
              <a:t>P21</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2"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 name="Rectangle 30"/>
          <p:cNvSpPr>
            <a:spLocks noChangeArrowheads="1"/>
          </p:cNvSpPr>
          <p:nvPr/>
        </p:nvSpPr>
        <p:spPr bwMode="auto">
          <a:xfrm>
            <a:off x="4823707" y="425979"/>
            <a:ext cx="4259522" cy="523184"/>
          </a:xfrm>
          <a:prstGeom prst="rect">
            <a:avLst/>
          </a:prstGeom>
          <a:ln w="12700">
            <a:prstDash val="dash"/>
            <a:headEnd/>
            <a:tailEnd/>
          </a:ln>
          <a:extLst/>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8"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29"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0"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gridCol w="3168352"/>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38"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9"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40" name="表 39"/>
          <p:cNvGraphicFramePr>
            <a:graphicFrameLocks noGrp="1"/>
          </p:cNvGraphicFramePr>
          <p:nvPr>
            <p:extLst>
              <p:ext uri="{D42A27DB-BD31-4B8C-83A1-F6EECF244321}">
                <p14:modId xmlns:p14="http://schemas.microsoft.com/office/powerpoint/2010/main" val="3696680274"/>
              </p:ext>
            </p:extLst>
          </p:nvPr>
        </p:nvGraphicFramePr>
        <p:xfrm>
          <a:off x="5220072" y="3281845"/>
          <a:ext cx="3816425" cy="638820"/>
        </p:xfrm>
        <a:graphic>
          <a:graphicData uri="http://schemas.openxmlformats.org/drawingml/2006/table">
            <a:tbl>
              <a:tblPr firstRow="1" bandRow="1">
                <a:tableStyleId>{5940675A-B579-460E-94D1-54222C63F5DA}</a:tableStyleId>
              </a:tblPr>
              <a:tblGrid>
                <a:gridCol w="432048"/>
                <a:gridCol w="1656184"/>
                <a:gridCol w="1008112"/>
                <a:gridCol w="720081"/>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7"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48"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・上記避難場所への避難が困難な場合には、本施設〇棟の２階へ避難し、屋内安全確保を図る。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49"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0"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51"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53"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67" name="表 66"/>
          <p:cNvGraphicFramePr>
            <a:graphicFrameLocks noGrp="1"/>
          </p:cNvGraphicFramePr>
          <p:nvPr>
            <p:extLst>
              <p:ext uri="{D42A27DB-BD31-4B8C-83A1-F6EECF244321}">
                <p14:modId xmlns:p14="http://schemas.microsoft.com/office/powerpoint/2010/main"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gridCol w="643994"/>
                <a:gridCol w="2151485"/>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42"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43" name="テキスト ボックス 42"/>
          <p:cNvSpPr txBox="1"/>
          <p:nvPr/>
        </p:nvSpPr>
        <p:spPr>
          <a:xfrm>
            <a:off x="-12612" y="1777883"/>
            <a:ext cx="4849672" cy="1169551"/>
          </a:xfrm>
          <a:prstGeom prst="rect">
            <a:avLst/>
          </a:prstGeom>
          <a:noFill/>
        </p:spPr>
        <p:txBody>
          <a:bodyPr wrap="square" rtlCol="0">
            <a:spAutoFit/>
          </a:bodyPr>
          <a:lstStyle/>
          <a:p>
            <a:r>
              <a:rPr lang="ja-JP" altLang="en-US" sz="1400" b="1" dirty="0" smtClean="0">
                <a:latin typeface="ＭＳ Ｐゴシック" charset="-128"/>
              </a:rPr>
              <a:t>②自衛水防組織の項目を追加（手引き　</a:t>
            </a:r>
            <a:r>
              <a:rPr lang="en-US" altLang="ja-JP" sz="1400" b="1" dirty="0" smtClean="0">
                <a:latin typeface="ＭＳ Ｐゴシック" charset="-128"/>
              </a:rPr>
              <a:t>P21</a:t>
            </a:r>
            <a:r>
              <a:rPr lang="ja-JP" altLang="en-US" sz="1400" b="1" dirty="0" smtClean="0">
                <a:latin typeface="ＭＳ Ｐゴシック" charset="-128"/>
              </a:rPr>
              <a:t>～</a:t>
            </a:r>
            <a:r>
              <a:rPr lang="en-US" altLang="ja-JP" sz="1400" b="1" dirty="0" smtClean="0">
                <a:latin typeface="ＭＳ Ｐゴシック" charset="-128"/>
              </a:rPr>
              <a:t>P23</a:t>
            </a:r>
            <a:r>
              <a:rPr lang="ja-JP" altLang="en-US" sz="1400" b="1" dirty="0" smtClean="0">
                <a:latin typeface="ＭＳ Ｐゴシック" charset="-128"/>
              </a:rPr>
              <a:t>参照）</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a:t>
            </a:r>
            <a:r>
              <a:rPr lang="ja-JP" altLang="en-US" sz="1400" dirty="0">
                <a:solidFill>
                  <a:srgbClr val="0000CC"/>
                </a:solidFill>
                <a:latin typeface="ＭＳ Ｐゴシック" charset="-128"/>
              </a:rPr>
              <a:t>予報等の情報</a:t>
            </a:r>
            <a:r>
              <a:rPr lang="ja-JP" altLang="en-US" sz="1400" dirty="0" smtClean="0">
                <a:solidFill>
                  <a:srgbClr val="0000CC"/>
                </a:solidFill>
                <a:latin typeface="ＭＳ Ｐゴシック" charset="-128"/>
              </a:rPr>
              <a:t>収集</a:t>
            </a:r>
            <a:r>
              <a:rPr lang="ja-JP" altLang="en-US" sz="1400" dirty="0" smtClean="0">
                <a:latin typeface="ＭＳ Ｐゴシック" charset="-128"/>
              </a:rPr>
              <a:t>、</a:t>
            </a:r>
            <a:r>
              <a:rPr lang="ja-JP" altLang="en-US" sz="1400" dirty="0">
                <a:solidFill>
                  <a:srgbClr val="0000CC"/>
                </a:solidFill>
                <a:latin typeface="ＭＳ Ｐゴシック" charset="-128"/>
              </a:rPr>
              <a:t>洪水予報等の情報</a:t>
            </a:r>
            <a:r>
              <a:rPr lang="ja-JP" altLang="en-US" sz="1400" dirty="0" smtClean="0">
                <a:solidFill>
                  <a:srgbClr val="0000CC"/>
                </a:solidFill>
                <a:latin typeface="ＭＳ Ｐゴシック" charset="-128"/>
              </a:rPr>
              <a:t>収集、</a:t>
            </a:r>
            <a:r>
              <a:rPr lang="ja-JP" altLang="en-US" sz="1400" dirty="0">
                <a:solidFill>
                  <a:srgbClr val="0000CC"/>
                </a:solidFill>
                <a:latin typeface="ＭＳ Ｐゴシック" charset="-128"/>
              </a:rPr>
              <a:t>洪水時における避難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その他水災の軽減のため必要な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44" name="テキスト ボックス 43"/>
          <p:cNvSpPr txBox="1"/>
          <p:nvPr/>
        </p:nvSpPr>
        <p:spPr>
          <a:xfrm>
            <a:off x="-33466" y="3019559"/>
            <a:ext cx="4817207" cy="954107"/>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洪水時の防災体制の項目を追加（手引き　</a:t>
            </a:r>
            <a:r>
              <a:rPr lang="en-US" altLang="ja-JP" sz="1400" b="1" dirty="0">
                <a:latin typeface="ＭＳ Ｐゴシック" charset="-128"/>
              </a:rPr>
              <a:t>P4</a:t>
            </a:r>
            <a:r>
              <a:rPr lang="ja-JP" altLang="en-US" sz="1400" b="1" dirty="0" smtClean="0">
                <a:latin typeface="ＭＳ Ｐゴシック" charset="-128"/>
              </a:rPr>
              <a:t>～</a:t>
            </a:r>
            <a:r>
              <a:rPr lang="en-US" altLang="ja-JP" sz="1400" b="1" dirty="0" smtClean="0">
                <a:latin typeface="ＭＳ Ｐゴシック" charset="-128"/>
              </a:rPr>
              <a:t>7</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56" name="テキスト ボックス 55"/>
          <p:cNvSpPr txBox="1"/>
          <p:nvPr/>
        </p:nvSpPr>
        <p:spPr>
          <a:xfrm>
            <a:off x="-26691" y="4005675"/>
            <a:ext cx="4903961" cy="907941"/>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洪水時の避難誘導の項目を追加（手引き　</a:t>
            </a:r>
            <a:r>
              <a:rPr lang="en-US" altLang="ja-JP" sz="1400" b="1" dirty="0" smtClean="0">
                <a:latin typeface="ＭＳ Ｐゴシック" charset="-128"/>
              </a:rPr>
              <a:t>P17</a:t>
            </a:r>
            <a:r>
              <a:rPr lang="ja-JP" altLang="en-US" sz="1400" b="1" dirty="0" smtClean="0">
                <a:latin typeface="ＭＳ Ｐゴシック" charset="-128"/>
              </a:rPr>
              <a:t>～</a:t>
            </a:r>
            <a:r>
              <a:rPr lang="en-US" altLang="ja-JP" sz="1400" b="1" dirty="0" smtClean="0">
                <a:latin typeface="ＭＳ Ｐゴシック" charset="-128"/>
              </a:rPr>
              <a:t>19</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57" name="テキスト ボックス 56"/>
          <p:cNvSpPr txBox="1"/>
          <p:nvPr/>
        </p:nvSpPr>
        <p:spPr>
          <a:xfrm>
            <a:off x="-26987" y="4980551"/>
            <a:ext cx="4850694" cy="907941"/>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r>
              <a:rPr lang="ja-JP" altLang="en-US" sz="1400" b="1" dirty="0">
                <a:latin typeface="ＭＳ Ｐゴシック" charset="-128"/>
              </a:rPr>
              <a:t>手引き　</a:t>
            </a:r>
            <a:r>
              <a:rPr lang="en-US" altLang="ja-JP" sz="1400" b="1" dirty="0" smtClean="0">
                <a:latin typeface="ＭＳ Ｐゴシック" charset="-128"/>
              </a:rPr>
              <a:t>P20</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gridCol w="3223488"/>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cxnSp>
        <p:nvCxnSpPr>
          <p:cNvPr id="59"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1"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68"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val="398296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rgbClr val="009999"/>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13608</TotalTime>
  <Words>484</Words>
  <Application>Microsoft Office PowerPoint</Application>
  <PresentationFormat>画面に合わせる (4:3)</PresentationFormat>
  <Paragraphs>85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既存の計画への追記による避難確保計画の作成</vt:lpstr>
    </vt:vector>
  </TitlesOfParts>
  <Company>国土交通省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企業水防に役立つ情報について</dc:title>
  <dc:creator>水防企画室2</dc:creator>
  <cp:lastModifiedBy>bousai-otsu1</cp:lastModifiedBy>
  <cp:revision>1034</cp:revision>
  <cp:lastPrinted>2016-11-07T12:32:10Z</cp:lastPrinted>
  <dcterms:created xsi:type="dcterms:W3CDTF">2013-07-16T06:45:08Z</dcterms:created>
  <dcterms:modified xsi:type="dcterms:W3CDTF">2017-10-11T00:50:57Z</dcterms:modified>
</cp:coreProperties>
</file>