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200" d="100"/>
          <a:sy n="200" d="100"/>
        </p:scale>
        <p:origin x="474" y="-69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DDC358-9256-053B-E99B-4287DB442A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BA38B9A-5220-4411-2046-4A7FA5897B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992A536-0E85-127F-7844-942B8A2254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B09BA-8FC8-43A3-8E75-E497234357AE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E9A5BA8-2935-E10E-00DB-099C8702A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3132194-AF5C-B19C-60BF-A4871CC36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8F1B3-E51F-4105-8BEF-1065161763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6470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74AA449-A8FA-EEB1-607C-4AFDA097C7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6EA3C32-5D86-CF52-732F-F84F834D0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80EC32B-A4F4-41E3-B129-4ABC28F4A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B09BA-8FC8-43A3-8E75-E497234357AE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CCDDAEF-C0F8-2844-2713-970D1974C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69C34DD-F127-0FB5-9F05-428637B13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8F1B3-E51F-4105-8BEF-1065161763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6364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F5701C7-E700-A342-310E-5A6FD572D9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121549A-807F-4025-D2A9-F5260AC12E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6942BFE-D509-A774-9EB7-1252E7CC3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B09BA-8FC8-43A3-8E75-E497234357AE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7A714B-9DF1-67C8-CF19-982DCB1B8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1DC29DC-3859-8860-C4D1-083D88DA5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8F1B3-E51F-4105-8BEF-1065161763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1166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7B9B5A8-8A16-0ABF-5EAE-1327B515B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A1BA955-E687-ED73-BDCD-0A986F18BC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FDB53CB-7B5D-851A-546A-223EBAA70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B09BA-8FC8-43A3-8E75-E497234357AE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65C29B9-5770-4E17-AAEB-854151E43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9856E2-49A6-0CCF-AE83-F260B2AB9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8F1B3-E51F-4105-8BEF-1065161763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4709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A312AC-79EC-B9A6-F990-9DF5A9DE1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04ACA70-14F3-3087-C923-1F814E6EED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388B1F7-BB53-0314-7207-E7319F02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B09BA-8FC8-43A3-8E75-E497234357AE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25DE75B-107A-BB0D-873B-E1FDCC80D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3885E90-1D50-66AF-856B-50915A9A5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8F1B3-E51F-4105-8BEF-1065161763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9291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B180294-4EEA-6B5F-2793-D92506EA8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95F82DE-A166-48DC-AA4A-D42551EB78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15AB594-2F4C-938C-A163-BA92140FA3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BB1B708-CF20-D07E-59DF-83E650440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B09BA-8FC8-43A3-8E75-E497234357AE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0E2D8E9-6F14-1A74-62CB-3B600DD05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C786845-2D4F-C11F-C3F2-D51C1DCDC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8F1B3-E51F-4105-8BEF-1065161763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5425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3030A23-AAC1-8B15-DCAE-17FC088A4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1A6F14E-28CC-3319-EF52-D314C1F3DA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C3DD2FE-21CF-5D77-B768-3B4C88E2E2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1BAC0FA-8A57-5CD1-04A5-6D1795FBB6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3AC3107-E69E-68B1-918E-D08A0C3C87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AB13FD97-75D8-810A-747F-4FBDA2336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B09BA-8FC8-43A3-8E75-E497234357AE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705D6BA-5D7C-CC59-E1A4-81BA7EC8B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F759E2F-8CA9-934D-DC12-12978A378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8F1B3-E51F-4105-8BEF-1065161763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8545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0EF61C-A36F-5503-159A-BC4416B54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8C44BF3-AEC3-57FB-3FB0-471C84EA9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B09BA-8FC8-43A3-8E75-E497234357AE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13F5498-2EA4-BE7F-E04E-F43736604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E747F14-2C33-6BEA-F58D-4B79B372C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8F1B3-E51F-4105-8BEF-1065161763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7957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FFE4254-FBAF-C233-1025-FE47271EF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B09BA-8FC8-43A3-8E75-E497234357AE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6C7A892-CE12-EF1C-64C7-061A40483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ED3F881-32E0-A8F7-C99C-E57122DB9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8F1B3-E51F-4105-8BEF-1065161763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1520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86DA274-D168-A8D3-0AD6-52059858C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E6C20BD-D19B-7F67-C5E5-1CD3120736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07270FF-0F6C-9926-673F-A9571C694A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4D60258-E352-536A-691D-2D8B13B63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B09BA-8FC8-43A3-8E75-E497234357AE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82C2D4D-DF8C-64B1-9B8F-2A899487B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2EC2963-FBBF-EB60-6B23-C8CE9B3D2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8F1B3-E51F-4105-8BEF-1065161763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9987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D1AC51D-54D2-A752-F8C7-BF226EE95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290B351-F34A-BC19-F475-D62EFE8A3A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5FEE7B8-1769-7FE8-BE6F-9A3AD255A0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377D175-B46D-64A1-694B-CD60C5D3E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B09BA-8FC8-43A3-8E75-E497234357AE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BF9FE8E-9B92-13F0-0408-C0AA5A081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9F641A6-5BDD-545E-6A47-86F8180E7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8F1B3-E51F-4105-8BEF-1065161763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9741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F148891-0FCA-AF7C-4611-154B142ED5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97E280E-5BBB-6D3F-D767-6BB0C49896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350FFB8-3105-8B93-B4DB-B28062AA6E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88B09BA-8FC8-43A3-8E75-E497234357AE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5928CA9-F417-03D2-ACBC-CF6FB31DA7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3DF41D3-5644-E3FB-AC77-B6D25B897B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E8F1B3-E51F-4105-8BEF-1065161763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1437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C4D0FE2-9998-C998-D737-4688D72E99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1297" y="219737"/>
            <a:ext cx="5497055" cy="34367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ja-JP" altLang="en-US" sz="1200" b="1" kern="100" dirty="0">
                <a:effectLst/>
                <a:latin typeface="+mn-lt"/>
                <a:ea typeface="ＭＳ ゴシック" panose="020B0609070205080204" pitchFamily="49" charset="-128"/>
                <a:cs typeface="Times New Roman" panose="02020603050405020304" pitchFamily="18" charset="0"/>
              </a:rPr>
              <a:t>くらし応援</a:t>
            </a:r>
            <a:r>
              <a:rPr lang="ja-JP" altLang="ja-JP" sz="1200" b="1" kern="100" dirty="0">
                <a:effectLst/>
                <a:latin typeface="+mn-lt"/>
                <a:ea typeface="ＭＳ ゴシック" panose="020B0609070205080204" pitchFamily="49" charset="-128"/>
                <a:cs typeface="Times New Roman" panose="02020603050405020304" pitchFamily="18" charset="0"/>
              </a:rPr>
              <a:t>給付金委任状兼送付先変更届</a:t>
            </a:r>
            <a:endParaRPr kumimoji="1" lang="ja-JP" altLang="en-US" sz="1200" dirty="0">
              <a:latin typeface="+mn-lt"/>
              <a:ea typeface="ＭＳ ゴシック" panose="020B0609070205080204" pitchFamily="49" charset="-128"/>
            </a:endParaRP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5312CF68-0AED-69EA-D96B-970C335ABC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4606550"/>
              </p:ext>
            </p:extLst>
          </p:nvPr>
        </p:nvGraphicFramePr>
        <p:xfrm>
          <a:off x="731324" y="1285875"/>
          <a:ext cx="3031393" cy="403340"/>
        </p:xfrm>
        <a:graphic>
          <a:graphicData uri="http://schemas.openxmlformats.org/drawingml/2006/table">
            <a:tbl>
              <a:tblPr firstRow="1" firstCol="1" bandRow="1"/>
              <a:tblGrid>
                <a:gridCol w="3031393">
                  <a:extLst>
                    <a:ext uri="{9D8B030D-6E8A-4147-A177-3AD203B41FA5}">
                      <a16:colId xmlns:a16="http://schemas.microsoft.com/office/drawing/2014/main" val="1353178495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ctr"/>
                      <a:r>
                        <a:rPr lang="ja-JP" sz="800" b="1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お問い合わせ番号がわかる場合は下記に記入ください。</a:t>
                      </a:r>
                      <a:endParaRPr lang="ja-JP" sz="800" b="1" kern="100" dirty="0"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5125288"/>
                  </a:ext>
                </a:extLst>
              </a:tr>
              <a:tr h="241415">
                <a:tc>
                  <a:txBody>
                    <a:bodyPr/>
                    <a:lstStyle/>
                    <a:p>
                      <a:pPr algn="ctr"/>
                      <a:r>
                        <a:rPr lang="en-US" sz="1200" kern="0" dirty="0">
                          <a:effectLst/>
                          <a:latin typeface="Century" panose="02040604050505020304" pitchFamily="18" charset="0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5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4382445"/>
                  </a:ext>
                </a:extLst>
              </a:tr>
            </a:tbl>
          </a:graphicData>
        </a:graphic>
      </p:graphicFrame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EF244E3-4837-03E1-13C2-D8208D7AAA79}"/>
              </a:ext>
            </a:extLst>
          </p:cNvPr>
          <p:cNvSpPr txBox="1"/>
          <p:nvPr/>
        </p:nvSpPr>
        <p:spPr>
          <a:xfrm>
            <a:off x="650714" y="786144"/>
            <a:ext cx="18907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kern="100" dirty="0">
                <a:effectLst/>
                <a:ea typeface="ＭＳ ゴシック" panose="020B0609070205080204" pitchFamily="49" charset="-128"/>
                <a:cs typeface="Times New Roman" panose="02020603050405020304" pitchFamily="18" charset="0"/>
              </a:rPr>
              <a:t>大津</a:t>
            </a:r>
            <a:r>
              <a:rPr lang="ja-JP" altLang="ja-JP" sz="1200" b="1" kern="100" dirty="0">
                <a:effectLst/>
                <a:ea typeface="ＭＳ ゴシック" panose="020B0609070205080204" pitchFamily="49" charset="-128"/>
                <a:cs typeface="Times New Roman" panose="02020603050405020304" pitchFamily="18" charset="0"/>
              </a:rPr>
              <a:t>市長　宛</a:t>
            </a:r>
            <a:endParaRPr lang="ja-JP" altLang="ja-JP" sz="1200" b="1" kern="100" dirty="0"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CC913C38-D009-8F56-20EA-0FD3240BDEE0}"/>
              </a:ext>
            </a:extLst>
          </p:cNvPr>
          <p:cNvGrpSpPr/>
          <p:nvPr/>
        </p:nvGrpSpPr>
        <p:grpSpPr>
          <a:xfrm>
            <a:off x="5402052" y="401401"/>
            <a:ext cx="876300" cy="769486"/>
            <a:chOff x="4773478" y="1793071"/>
            <a:chExt cx="1007390" cy="903634"/>
          </a:xfrm>
        </p:grpSpPr>
        <p:sp>
          <p:nvSpPr>
            <p:cNvPr id="7" name="楕円 6">
              <a:extLst>
                <a:ext uri="{FF2B5EF4-FFF2-40B4-BE49-F238E27FC236}">
                  <a16:creationId xmlns:a16="http://schemas.microsoft.com/office/drawing/2014/main" id="{B26A3017-097A-D627-70DF-197EBCA9D386}"/>
                </a:ext>
              </a:extLst>
            </p:cNvPr>
            <p:cNvSpPr/>
            <p:nvPr/>
          </p:nvSpPr>
          <p:spPr>
            <a:xfrm>
              <a:off x="4773478" y="1793071"/>
              <a:ext cx="1007390" cy="903634"/>
            </a:xfrm>
            <a:prstGeom prst="ellipse">
              <a:avLst/>
            </a:prstGeom>
            <a:ln w="9525">
              <a:solidFill>
                <a:schemeClr val="tx1"/>
              </a:solidFill>
              <a:prstDash val="sys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5C4BA7F5-D00E-F725-B714-F2A9518513E5}"/>
                </a:ext>
              </a:extLst>
            </p:cNvPr>
            <p:cNvSpPr txBox="1"/>
            <p:nvPr/>
          </p:nvSpPr>
          <p:spPr>
            <a:xfrm>
              <a:off x="4967208" y="2109058"/>
              <a:ext cx="563984" cy="244772"/>
            </a:xfrm>
            <a:prstGeom prst="rect">
              <a:avLst/>
            </a:prstGeom>
            <a:noFill/>
            <a:ln>
              <a:noFill/>
              <a:prstDash val="sysDash"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800" dirty="0"/>
                <a:t>受付印</a:t>
              </a:r>
            </a:p>
          </p:txBody>
        </p:sp>
      </p:grpSp>
      <p:graphicFrame>
        <p:nvGraphicFramePr>
          <p:cNvPr id="12" name="表 11">
            <a:extLst>
              <a:ext uri="{FF2B5EF4-FFF2-40B4-BE49-F238E27FC236}">
                <a16:creationId xmlns:a16="http://schemas.microsoft.com/office/drawing/2014/main" id="{81D1E891-0D47-8044-D0F8-88D3088385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5443691"/>
              </p:ext>
            </p:extLst>
          </p:nvPr>
        </p:nvGraphicFramePr>
        <p:xfrm>
          <a:off x="731326" y="1759261"/>
          <a:ext cx="5711645" cy="1249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8498">
                  <a:extLst>
                    <a:ext uri="{9D8B030D-6E8A-4147-A177-3AD203B41FA5}">
                      <a16:colId xmlns:a16="http://schemas.microsoft.com/office/drawing/2014/main" val="4019319094"/>
                    </a:ext>
                  </a:extLst>
                </a:gridCol>
                <a:gridCol w="1299791">
                  <a:extLst>
                    <a:ext uri="{9D8B030D-6E8A-4147-A177-3AD203B41FA5}">
                      <a16:colId xmlns:a16="http://schemas.microsoft.com/office/drawing/2014/main" val="1211041283"/>
                    </a:ext>
                  </a:extLst>
                </a:gridCol>
                <a:gridCol w="1247501">
                  <a:extLst>
                    <a:ext uri="{9D8B030D-6E8A-4147-A177-3AD203B41FA5}">
                      <a16:colId xmlns:a16="http://schemas.microsoft.com/office/drawing/2014/main" val="2801141539"/>
                    </a:ext>
                  </a:extLst>
                </a:gridCol>
                <a:gridCol w="2905855">
                  <a:extLst>
                    <a:ext uri="{9D8B030D-6E8A-4147-A177-3AD203B41FA5}">
                      <a16:colId xmlns:a16="http://schemas.microsoft.com/office/drawing/2014/main" val="38846230"/>
                    </a:ext>
                  </a:extLst>
                </a:gridCol>
              </a:tblGrid>
              <a:tr h="152462">
                <a:tc rowSpan="4"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lt"/>
                          <a:ea typeface="ＭＳ ゴシック" panose="020B0609070205080204" pitchFamily="49" charset="-128"/>
                        </a:rPr>
                        <a:t>給付金対象者</a:t>
                      </a:r>
                    </a:p>
                  </a:txBody>
                  <a:tcPr vert="eaVert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+mn-lt"/>
                          <a:ea typeface="ＭＳ ゴシック" panose="020B0609070205080204" pitchFamily="49" charset="-128"/>
                        </a:rPr>
                        <a:t>（フリガナ）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lt"/>
                          <a:ea typeface="ＭＳ ゴシック" panose="020B0609070205080204" pitchFamily="49" charset="-128"/>
                        </a:rPr>
                        <a:t>生年月日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lt"/>
                          <a:ea typeface="ＭＳ ゴシック" panose="020B0609070205080204" pitchFamily="49" charset="-128"/>
                        </a:rPr>
                        <a:t>変更前住所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969369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+mn-lt"/>
                          <a:ea typeface="ＭＳ ゴシック" panose="020B0609070205080204" pitchFamily="49" charset="-128"/>
                        </a:rPr>
                        <a:t>氏名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1508603"/>
                  </a:ext>
                </a:extLst>
              </a:tr>
              <a:tr h="121982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solidFill>
                          <a:schemeClr val="tx1"/>
                        </a:solidFill>
                        <a:latin typeface="+mn-lt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lt"/>
                          <a:ea typeface="ＭＳ ゴシック" panose="020B0609070205080204" pitchFamily="49" charset="-128"/>
                        </a:rPr>
                        <a:t>大・昭・平・西暦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+mn-lt"/>
                        <a:ea typeface="ＭＳ ゴシック" panose="020B0609070205080204" pitchFamily="49" charset="-128"/>
                      </a:endParaRPr>
                    </a:p>
                    <a:p>
                      <a:pPr algn="l"/>
                      <a:endParaRPr kumimoji="1" lang="en-US" altLang="ja-JP" sz="800" dirty="0">
                        <a:solidFill>
                          <a:schemeClr val="tx1"/>
                        </a:solidFill>
                        <a:latin typeface="+mn-lt"/>
                        <a:ea typeface="ＭＳ ゴシック" panose="020B0609070205080204" pitchFamily="49" charset="-128"/>
                      </a:endParaRPr>
                    </a:p>
                    <a:p>
                      <a:pPr algn="l"/>
                      <a:endParaRPr kumimoji="1" lang="en-US" altLang="ja-JP" sz="800" dirty="0">
                        <a:solidFill>
                          <a:schemeClr val="tx1"/>
                        </a:solidFill>
                        <a:latin typeface="+mn-lt"/>
                        <a:ea typeface="ＭＳ ゴシック" panose="020B0609070205080204" pitchFamily="49" charset="-128"/>
                      </a:endParaRPr>
                    </a:p>
                    <a:p>
                      <a:pPr algn="l"/>
                      <a:endParaRPr kumimoji="1" lang="ja-JP" altLang="en-US" sz="800" dirty="0">
                        <a:solidFill>
                          <a:schemeClr val="tx1"/>
                        </a:solidFill>
                        <a:latin typeface="+mn-lt"/>
                        <a:ea typeface="ＭＳ ゴシック" panose="020B0609070205080204" pitchFamily="49" charset="-128"/>
                      </a:endParaRPr>
                    </a:p>
                    <a:p>
                      <a:pPr algn="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lt"/>
                          <a:ea typeface="ＭＳ ゴシック" panose="020B0609070205080204" pitchFamily="49" charset="-128"/>
                        </a:rPr>
                        <a:t>　　年　　月　　日</a:t>
                      </a:r>
                    </a:p>
                    <a:p>
                      <a:pPr algn="l"/>
                      <a:endParaRPr kumimoji="1" lang="ja-JP" altLang="en-US" sz="800" dirty="0">
                        <a:solidFill>
                          <a:schemeClr val="tx1"/>
                        </a:solidFill>
                        <a:latin typeface="+mn-lt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lt"/>
                          <a:ea typeface="ＭＳ ゴシック" panose="020B0609070205080204" pitchFamily="49" charset="-128"/>
                        </a:rPr>
                        <a:t>〒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+mn-lt"/>
                        <a:ea typeface="ＭＳ ゴシック" panose="020B0609070205080204" pitchFamily="49" charset="-128"/>
                      </a:endParaRPr>
                    </a:p>
                    <a:p>
                      <a:pPr algn="l"/>
                      <a:endParaRPr kumimoji="1" lang="en-US" altLang="ja-JP" sz="800" dirty="0">
                        <a:solidFill>
                          <a:schemeClr val="tx1"/>
                        </a:solidFill>
                        <a:latin typeface="+mn-lt"/>
                        <a:ea typeface="ＭＳ ゴシック" panose="020B0609070205080204" pitchFamily="49" charset="-128"/>
                      </a:endParaRPr>
                    </a:p>
                    <a:p>
                      <a:pPr algn="l"/>
                      <a:endParaRPr kumimoji="1" lang="en-US" altLang="ja-JP" sz="800" dirty="0">
                        <a:solidFill>
                          <a:schemeClr val="tx1"/>
                        </a:solidFill>
                        <a:latin typeface="+mn-lt"/>
                        <a:ea typeface="ＭＳ ゴシック" panose="020B0609070205080204" pitchFamily="49" charset="-128"/>
                      </a:endParaRPr>
                    </a:p>
                    <a:p>
                      <a:pPr algn="l"/>
                      <a:endParaRPr kumimoji="1" lang="en-US" altLang="ja-JP" sz="800" dirty="0">
                        <a:solidFill>
                          <a:schemeClr val="tx1"/>
                        </a:solidFill>
                        <a:latin typeface="+mn-lt"/>
                        <a:ea typeface="ＭＳ ゴシック" panose="020B0609070205080204" pitchFamily="49" charset="-128"/>
                      </a:endParaRPr>
                    </a:p>
                    <a:p>
                      <a:pPr algn="l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lt"/>
                          <a:ea typeface="ＭＳ ゴシック" panose="020B0609070205080204" pitchFamily="49" charset="-128"/>
                        </a:rPr>
                        <a:t>　　　　　　　電話　　　　　（　　　　）　　　　　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+mn-lt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9403394"/>
                  </a:ext>
                </a:extLst>
              </a:tr>
              <a:tr h="55632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solidFill>
                          <a:schemeClr val="tx1"/>
                        </a:solidFill>
                        <a:latin typeface="+mn-lt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5285241"/>
                  </a:ext>
                </a:extLst>
              </a:tr>
            </a:tbl>
          </a:graphicData>
        </a:graphic>
      </p:graphicFrame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3112E5BB-2E4B-37CF-10E3-E100DD986F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4659079"/>
              </p:ext>
            </p:extLst>
          </p:nvPr>
        </p:nvGraphicFramePr>
        <p:xfrm>
          <a:off x="4078419" y="1410732"/>
          <a:ext cx="2352901" cy="264472"/>
        </p:xfrm>
        <a:graphic>
          <a:graphicData uri="http://schemas.openxmlformats.org/drawingml/2006/table">
            <a:tbl>
              <a:tblPr firstRow="1" firstCol="1" bandRow="1"/>
              <a:tblGrid>
                <a:gridCol w="2352901">
                  <a:extLst>
                    <a:ext uri="{9D8B030D-6E8A-4147-A177-3AD203B41FA5}">
                      <a16:colId xmlns:a16="http://schemas.microsoft.com/office/drawing/2014/main" val="1353178495"/>
                    </a:ext>
                  </a:extLst>
                </a:gridCol>
              </a:tblGrid>
              <a:tr h="264472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800" b="1" kern="0" dirty="0">
                          <a:effectLst/>
                          <a:latin typeface="+mn-lt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申請日　令和　　　　　　年　　月　　日</a:t>
                      </a:r>
                      <a:r>
                        <a:rPr lang="en-US" sz="800" b="1" kern="0" dirty="0">
                          <a:effectLst/>
                          <a:latin typeface="+mn-lt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800" b="1" kern="100" dirty="0">
                        <a:effectLst/>
                        <a:latin typeface="+mn-lt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4382445"/>
                  </a:ext>
                </a:extLst>
              </a:tr>
            </a:tbl>
          </a:graphicData>
        </a:graphic>
      </p:graphicFrame>
      <p:graphicFrame>
        <p:nvGraphicFramePr>
          <p:cNvPr id="17" name="表 16">
            <a:extLst>
              <a:ext uri="{FF2B5EF4-FFF2-40B4-BE49-F238E27FC236}">
                <a16:creationId xmlns:a16="http://schemas.microsoft.com/office/drawing/2014/main" id="{67268C2C-E184-28B2-A4AA-97E89E3DAC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4516367"/>
              </p:ext>
            </p:extLst>
          </p:nvPr>
        </p:nvGraphicFramePr>
        <p:xfrm>
          <a:off x="3533776" y="3074418"/>
          <a:ext cx="2909193" cy="917860"/>
        </p:xfrm>
        <a:graphic>
          <a:graphicData uri="http://schemas.openxmlformats.org/drawingml/2006/table">
            <a:tbl>
              <a:tblPr firstRow="1" firstCol="1" bandRow="1"/>
              <a:tblGrid>
                <a:gridCol w="2909193">
                  <a:extLst>
                    <a:ext uri="{9D8B030D-6E8A-4147-A177-3AD203B41FA5}">
                      <a16:colId xmlns:a16="http://schemas.microsoft.com/office/drawing/2014/main" val="1353178495"/>
                    </a:ext>
                  </a:extLst>
                </a:gridCol>
              </a:tblGrid>
              <a:tr h="18634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800" b="1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変更後住所</a:t>
                      </a:r>
                      <a:endParaRPr lang="ja-JP" sz="800" b="1" kern="100" dirty="0">
                        <a:effectLst/>
                        <a:latin typeface="+mn-lt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5125288"/>
                  </a:ext>
                </a:extLst>
              </a:tr>
              <a:tr h="48291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〒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l"/>
                      <a:endParaRPr kumimoji="1" lang="en-US" altLang="ja-JP" sz="8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l"/>
                      <a:endParaRPr kumimoji="1" lang="en-US" altLang="ja-JP" sz="8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l"/>
                      <a:endParaRPr kumimoji="1" lang="en-US" altLang="ja-JP" sz="8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l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　　　　　　　電話　　　　　（　　　　）　　　　　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ctr"/>
                      <a:r>
                        <a:rPr lang="en-US" sz="800" kern="0" dirty="0">
                          <a:effectLst/>
                          <a:latin typeface="+mn-lt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800" kern="100" dirty="0">
                        <a:effectLst/>
                        <a:latin typeface="+mn-lt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4382445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7C528CCF-E647-3BEB-890A-36AC960549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1473065"/>
              </p:ext>
            </p:extLst>
          </p:nvPr>
        </p:nvGraphicFramePr>
        <p:xfrm>
          <a:off x="731324" y="4057755"/>
          <a:ext cx="5711646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159">
                  <a:extLst>
                    <a:ext uri="{9D8B030D-6E8A-4147-A177-3AD203B41FA5}">
                      <a16:colId xmlns:a16="http://schemas.microsoft.com/office/drawing/2014/main" val="4019319094"/>
                    </a:ext>
                  </a:extLst>
                </a:gridCol>
                <a:gridCol w="1247267">
                  <a:extLst>
                    <a:ext uri="{9D8B030D-6E8A-4147-A177-3AD203B41FA5}">
                      <a16:colId xmlns:a16="http://schemas.microsoft.com/office/drawing/2014/main" val="1211041283"/>
                    </a:ext>
                  </a:extLst>
                </a:gridCol>
                <a:gridCol w="438150">
                  <a:extLst>
                    <a:ext uri="{9D8B030D-6E8A-4147-A177-3AD203B41FA5}">
                      <a16:colId xmlns:a16="http://schemas.microsoft.com/office/drawing/2014/main" val="4148377634"/>
                    </a:ext>
                  </a:extLst>
                </a:gridCol>
                <a:gridCol w="1190625">
                  <a:extLst>
                    <a:ext uri="{9D8B030D-6E8A-4147-A177-3AD203B41FA5}">
                      <a16:colId xmlns:a16="http://schemas.microsoft.com/office/drawing/2014/main" val="2801141539"/>
                    </a:ext>
                  </a:extLst>
                </a:gridCol>
                <a:gridCol w="2623445">
                  <a:extLst>
                    <a:ext uri="{9D8B030D-6E8A-4147-A177-3AD203B41FA5}">
                      <a16:colId xmlns:a16="http://schemas.microsoft.com/office/drawing/2014/main" val="38846230"/>
                    </a:ext>
                  </a:extLst>
                </a:gridCol>
              </a:tblGrid>
              <a:tr h="178526">
                <a:tc rowSpan="4"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lt"/>
                          <a:ea typeface="ＭＳ ゴシック" panose="020B0609070205080204" pitchFamily="49" charset="-128"/>
                        </a:rPr>
                        <a:t>代理人</a:t>
                      </a:r>
                    </a:p>
                  </a:txBody>
                  <a:tcPr vert="eaVert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+mn-lt"/>
                          <a:ea typeface="ＭＳ ゴシック" panose="020B0609070205080204" pitchFamily="49" charset="-128"/>
                        </a:rPr>
                        <a:t>（フリガナ）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lt"/>
                          <a:ea typeface="ＭＳ ゴシック" panose="020B0609070205080204" pitchFamily="49" charset="-128"/>
                        </a:rPr>
                        <a:t>本人との関係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lt"/>
                          <a:ea typeface="ＭＳ ゴシック" panose="020B0609070205080204" pitchFamily="49" charset="-128"/>
                        </a:rPr>
                        <a:t>生年月日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lt"/>
                          <a:ea typeface="ＭＳ ゴシック" panose="020B0609070205080204" pitchFamily="49" charset="-128"/>
                        </a:rPr>
                        <a:t>現住所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9693690"/>
                  </a:ext>
                </a:extLst>
              </a:tr>
              <a:tr h="20402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+mn-lt"/>
                          <a:ea typeface="ＭＳ ゴシック" panose="020B0609070205080204" pitchFamily="49" charset="-128"/>
                        </a:rPr>
                        <a:t>氏名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1508603"/>
                  </a:ext>
                </a:extLst>
              </a:tr>
              <a:tr h="178526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solidFill>
                          <a:schemeClr val="tx1"/>
                        </a:solidFill>
                        <a:latin typeface="+mn-lt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l"/>
                      <a:endParaRPr kumimoji="1" lang="ja-JP" altLang="en-US" sz="800" dirty="0">
                        <a:solidFill>
                          <a:schemeClr val="tx1"/>
                        </a:solidFill>
                        <a:latin typeface="+mn-lt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lt"/>
                          <a:ea typeface="ＭＳ ゴシック" panose="020B0609070205080204" pitchFamily="49" charset="-128"/>
                        </a:rPr>
                        <a:t>大・昭・平・西暦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+mn-lt"/>
                        <a:ea typeface="ＭＳ ゴシック" panose="020B0609070205080204" pitchFamily="49" charset="-128"/>
                      </a:endParaRPr>
                    </a:p>
                    <a:p>
                      <a:pPr algn="l"/>
                      <a:endParaRPr kumimoji="1" lang="en-US" altLang="ja-JP" sz="800" dirty="0">
                        <a:solidFill>
                          <a:schemeClr val="tx1"/>
                        </a:solidFill>
                        <a:latin typeface="+mn-lt"/>
                        <a:ea typeface="ＭＳ ゴシック" panose="020B0609070205080204" pitchFamily="49" charset="-128"/>
                      </a:endParaRPr>
                    </a:p>
                    <a:p>
                      <a:pPr algn="l"/>
                      <a:endParaRPr kumimoji="1" lang="en-US" altLang="ja-JP" sz="800" dirty="0">
                        <a:solidFill>
                          <a:schemeClr val="tx1"/>
                        </a:solidFill>
                        <a:latin typeface="+mn-lt"/>
                        <a:ea typeface="ＭＳ ゴシック" panose="020B0609070205080204" pitchFamily="49" charset="-128"/>
                      </a:endParaRPr>
                    </a:p>
                    <a:p>
                      <a:pPr algn="l"/>
                      <a:endParaRPr kumimoji="1" lang="ja-JP" altLang="en-US" sz="800" dirty="0">
                        <a:solidFill>
                          <a:schemeClr val="tx1"/>
                        </a:solidFill>
                        <a:latin typeface="+mn-lt"/>
                        <a:ea typeface="ＭＳ ゴシック" panose="020B0609070205080204" pitchFamily="49" charset="-128"/>
                      </a:endParaRPr>
                    </a:p>
                    <a:p>
                      <a:pPr algn="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lt"/>
                          <a:ea typeface="ＭＳ ゴシック" panose="020B0609070205080204" pitchFamily="49" charset="-128"/>
                        </a:rPr>
                        <a:t>　年　　月　　日</a:t>
                      </a:r>
                    </a:p>
                    <a:p>
                      <a:pPr algn="l"/>
                      <a:endParaRPr kumimoji="1" lang="ja-JP" altLang="en-US" sz="800" dirty="0">
                        <a:solidFill>
                          <a:schemeClr val="tx1"/>
                        </a:solidFill>
                        <a:latin typeface="+mn-lt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lt"/>
                          <a:ea typeface="ＭＳ ゴシック" panose="020B0609070205080204" pitchFamily="49" charset="-128"/>
                        </a:rPr>
                        <a:t>□上記変更後住所と同一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+mn-lt"/>
                        <a:ea typeface="ＭＳ ゴシック" panose="020B0609070205080204" pitchFamily="49" charset="-128"/>
                      </a:endParaRPr>
                    </a:p>
                    <a:p>
                      <a:pPr algn="l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lt"/>
                          <a:ea typeface="ＭＳ ゴシック" panose="020B0609070205080204" pitchFamily="49" charset="-128"/>
                        </a:rPr>
                        <a:t>〒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+mn-lt"/>
                        <a:ea typeface="ＭＳ ゴシック" panose="020B0609070205080204" pitchFamily="49" charset="-128"/>
                      </a:endParaRPr>
                    </a:p>
                    <a:p>
                      <a:pPr algn="l"/>
                      <a:endParaRPr kumimoji="1" lang="en-US" altLang="ja-JP" sz="800" dirty="0">
                        <a:solidFill>
                          <a:schemeClr val="tx1"/>
                        </a:solidFill>
                        <a:latin typeface="+mn-lt"/>
                        <a:ea typeface="ＭＳ ゴシック" panose="020B0609070205080204" pitchFamily="49" charset="-128"/>
                      </a:endParaRPr>
                    </a:p>
                    <a:p>
                      <a:pPr algn="l"/>
                      <a:endParaRPr kumimoji="1" lang="en-US" altLang="ja-JP" sz="800" dirty="0">
                        <a:solidFill>
                          <a:schemeClr val="tx1"/>
                        </a:solidFill>
                        <a:latin typeface="+mn-lt"/>
                        <a:ea typeface="ＭＳ ゴシック" panose="020B0609070205080204" pitchFamily="49" charset="-128"/>
                      </a:endParaRPr>
                    </a:p>
                    <a:p>
                      <a:pPr algn="l"/>
                      <a:endParaRPr kumimoji="1" lang="en-US" altLang="ja-JP" sz="800" dirty="0">
                        <a:solidFill>
                          <a:schemeClr val="tx1"/>
                        </a:solidFill>
                        <a:latin typeface="+mn-lt"/>
                        <a:ea typeface="ＭＳ ゴシック" panose="020B0609070205080204" pitchFamily="49" charset="-128"/>
                      </a:endParaRPr>
                    </a:p>
                    <a:p>
                      <a:pPr algn="l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lt"/>
                          <a:ea typeface="ＭＳ ゴシック" panose="020B0609070205080204" pitchFamily="49" charset="-128"/>
                        </a:rPr>
                        <a:t>　　　　　　　電話　　　　　（　　　　）　　　　　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+mn-lt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9403394"/>
                  </a:ext>
                </a:extLst>
              </a:tr>
              <a:tr h="51007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solidFill>
                          <a:schemeClr val="tx1"/>
                        </a:solidFill>
                        <a:latin typeface="+mn-lt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5285241"/>
                  </a:ext>
                </a:extLst>
              </a:tr>
              <a:tr h="178526">
                <a:tc gridSpan="5"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+mn-lt"/>
                          <a:ea typeface="ＭＳ ゴシック" panose="020B0609070205080204" pitchFamily="49" charset="-128"/>
                        </a:rPr>
                        <a:t>上記の者を代理人と認め、当該給付金委任状兼送付先変更届の提出を委任します。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8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en-US" altLang="ja-JP" sz="8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2495245"/>
                  </a:ext>
                </a:extLst>
              </a:tr>
            </a:tbl>
          </a:graphicData>
        </a:graphic>
      </p:graphicFrame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D96D256-B6EA-D4F9-53E5-F529F813AE34}"/>
              </a:ext>
            </a:extLst>
          </p:cNvPr>
          <p:cNvSpPr txBox="1"/>
          <p:nvPr/>
        </p:nvSpPr>
        <p:spPr>
          <a:xfrm>
            <a:off x="708026" y="5594309"/>
            <a:ext cx="5723294" cy="129266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endParaRPr kumimoji="1" lang="en-US" altLang="ja-JP" sz="1400" b="1" dirty="0"/>
          </a:p>
          <a:p>
            <a:pPr algn="ctr"/>
            <a:endParaRPr kumimoji="1" lang="en-US" altLang="ja-JP" sz="1400" b="1" dirty="0"/>
          </a:p>
          <a:p>
            <a:pPr algn="ctr"/>
            <a:r>
              <a:rPr kumimoji="1"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給付金対象者本人確認書類　貼付欄</a:t>
            </a:r>
            <a:endParaRPr kumimoji="1"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lang="en-US" altLang="ja-JP" sz="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運転免許証、健康保険証、マイナンバーカード（表面）、年金手帳、介護保険証、</a:t>
            </a:r>
            <a:endParaRPr lang="en-US" altLang="ja-JP" sz="8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lang="ja-JP" altLang="en-US" sz="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パスポート等の写し（コピー）（いずれか１つ）</a:t>
            </a:r>
            <a:endParaRPr lang="en-US" altLang="ja-JP" sz="8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endParaRPr kumimoji="1" lang="en-US" altLang="ja-JP" sz="8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endParaRPr kumimoji="1" lang="en-US" altLang="ja-JP" sz="1200" dirty="0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C29BD3D7-5739-A923-DC76-6E993B1D4233}"/>
              </a:ext>
            </a:extLst>
          </p:cNvPr>
          <p:cNvSpPr txBox="1"/>
          <p:nvPr/>
        </p:nvSpPr>
        <p:spPr>
          <a:xfrm>
            <a:off x="708026" y="6948438"/>
            <a:ext cx="5723294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endParaRPr kumimoji="1" lang="en-US" altLang="ja-JP" sz="1400" b="1" dirty="0"/>
          </a:p>
          <a:p>
            <a:pPr algn="ctr"/>
            <a:r>
              <a:rPr kumimoji="1" lang="ja-JP" altLang="en-US" sz="1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代理人確認書類　貼付欄</a:t>
            </a:r>
            <a:endParaRPr kumimoji="1" lang="en-US" altLang="ja-JP" sz="14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lang="en-US" altLang="ja-JP" sz="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運転免許証、健康保険証、マイナンバーカード（表面）、年金手帳、介護保険証、</a:t>
            </a:r>
            <a:endParaRPr lang="en-US" altLang="ja-JP" sz="8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lang="ja-JP" altLang="en-US" sz="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パスポート等の写し（コピー）（いずれか１つ）</a:t>
            </a:r>
            <a:endParaRPr lang="en-US" altLang="ja-JP" sz="8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endParaRPr lang="en-US" altLang="ja-JP" sz="8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lang="en-US" altLang="ja-JP" sz="8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8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代理による場合は、給付対象者本人及び代理人の本人確認書類　どちらも必ず添付してください。</a:t>
            </a:r>
            <a:endParaRPr lang="en-US" altLang="ja-JP" sz="800" b="1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endParaRPr lang="en-US" altLang="ja-JP" sz="800" b="1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lang="en-US" altLang="ja-JP" sz="8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8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法定代理人の場合</a:t>
            </a:r>
            <a:r>
              <a:rPr lang="ja-JP" altLang="en-US" sz="800" b="1" u="sng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、登記事項</a:t>
            </a:r>
            <a:r>
              <a:rPr lang="ja-JP" altLang="en-US" sz="8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証明書等代理人の資格を証明する書類を添付してください。</a:t>
            </a:r>
            <a:endParaRPr lang="en-US" altLang="ja-JP" sz="800" b="1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lang="ja-JP" altLang="en-US" sz="8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（給付金対象者本人確認省略可）</a:t>
            </a:r>
            <a:endParaRPr lang="en-US" altLang="ja-JP" sz="800" b="1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endParaRPr kumimoji="1" lang="en-US" altLang="ja-JP" sz="1200" dirty="0"/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7F02566B-B695-4D8A-A0A7-8BFC387680AE}"/>
              </a:ext>
            </a:extLst>
          </p:cNvPr>
          <p:cNvSpPr txBox="1"/>
          <p:nvPr/>
        </p:nvSpPr>
        <p:spPr>
          <a:xfrm>
            <a:off x="571747" y="3823842"/>
            <a:ext cx="240957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kumimoji="1" lang="ja-JP" altLang="en-US" sz="1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代理人が変更届を提出する場合</a:t>
            </a:r>
            <a:r>
              <a:rPr kumimoji="1" lang="en-US" altLang="ja-JP" sz="1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endParaRPr kumimoji="1" lang="ja-JP" altLang="en-US" sz="1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468696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251</Words>
  <Application>Microsoft Office PowerPoint</Application>
  <PresentationFormat>画面に合わせる (4:3)</PresentationFormat>
  <Paragraphs>61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ＭＳ ゴシック</vt:lpstr>
      <vt:lpstr>ＭＳ 明朝</vt:lpstr>
      <vt:lpstr>游ゴシック</vt:lpstr>
      <vt:lpstr>游ゴシック Light</vt:lpstr>
      <vt:lpstr>Arial</vt:lpstr>
      <vt:lpstr>Century</vt:lpstr>
      <vt:lpstr>Office テーマ</vt:lpstr>
      <vt:lpstr>くらし応援給付金委任状兼送付先変更届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OtsuCity</cp:lastModifiedBy>
  <cp:revision>11</cp:revision>
  <cp:lastPrinted>2026-01-19T09:00:37Z</cp:lastPrinted>
  <dcterms:created xsi:type="dcterms:W3CDTF">2025-01-30T05:45:22Z</dcterms:created>
  <dcterms:modified xsi:type="dcterms:W3CDTF">2026-03-25T07:47:26Z</dcterms:modified>
</cp:coreProperties>
</file>